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512" r:id="rId24"/>
    <p:sldId id="513" r:id="rId25"/>
    <p:sldId id="515" r:id="rId26"/>
    <p:sldId id="514" r:id="rId27"/>
    <p:sldId id="516" r:id="rId28"/>
    <p:sldId id="5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4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6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00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3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98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9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2/3/2023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31852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2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8DCF0-4CF5-DEA1-54EC-5F5217D6B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IN" sz="6200" b="0" i="0" dirty="0">
                <a:effectLst/>
                <a:latin typeface="Open Sans" panose="020B0606030504020204" pitchFamily="34" charset="0"/>
              </a:rPr>
              <a:t>Logistic Regression</a:t>
            </a:r>
            <a:endParaRPr lang="en-IN" sz="6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720D4-17E2-6373-24A1-DB310C8D3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Anushree s</a:t>
            </a:r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4" name="Picture 3">
            <a:extLst>
              <a:ext uri="{FF2B5EF4-FFF2-40B4-BE49-F238E27FC236}">
                <a16:creationId xmlns:a16="http://schemas.microsoft.com/office/drawing/2014/main" id="{024CD75C-06ED-B7D1-D23A-555085602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85" r="19817" b="2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41661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6B3A321-911A-400E-B93F-F05340D6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C0EB3-8C80-B470-92DB-A9C02E2A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dirty="0"/>
              <a:t>Sigmoid Function</a:t>
            </a:r>
            <a:endParaRPr lang="en-IN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996FFB8-4DC9-4EDE-841E-8E8C9071C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3EF6D1-1AD0-CDEC-C3B4-00F958CD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84" y="549274"/>
            <a:ext cx="4150966" cy="27915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EE6DB3-35BB-17FA-15E8-0B629B565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sigmoid “S curve”</a:t>
            </a:r>
          </a:p>
          <a:p>
            <a:pPr>
              <a:lnSpc>
                <a:spcPct val="115000"/>
              </a:lnSpc>
            </a:pPr>
            <a:r>
              <a:rPr lang="en-US" dirty="0"/>
              <a:t>With this the threshold value indicates the probability of winning or losing</a:t>
            </a:r>
          </a:p>
          <a:p>
            <a:pPr>
              <a:lnSpc>
                <a:spcPct val="115000"/>
              </a:lnSpc>
            </a:pPr>
            <a:r>
              <a:rPr lang="en-US" b="0" i="0" dirty="0">
                <a:effectLst/>
                <a:latin typeface="Avenir Next LT Pro (Body)"/>
              </a:rPr>
              <a:t>squishes all its inputs (values on the x-axis) between 0 and 1</a:t>
            </a:r>
          </a:p>
          <a:p>
            <a:pPr>
              <a:lnSpc>
                <a:spcPct val="115000"/>
              </a:lnSpc>
            </a:pPr>
            <a:r>
              <a:rPr lang="en-US" b="0" i="0" dirty="0">
                <a:effectLst/>
                <a:latin typeface="Avenir Next LT Pro (Body)"/>
              </a:rPr>
              <a:t>range of inputs for this function is the set of all Real Numbers and the range of outputs is between 0 and 1</a:t>
            </a:r>
            <a:endParaRPr lang="en-US" dirty="0">
              <a:latin typeface="Avenir Next LT Pro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7959B-C957-0E65-D846-496C1326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718596"/>
            <a:ext cx="4713112" cy="1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8724-A509-56A5-1BC9-0EDC6684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of sigmoid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2B9D9-2132-766B-955F-B91CC02C0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27" y="2349500"/>
            <a:ext cx="10589818" cy="3779837"/>
          </a:xfrm>
        </p:spPr>
        <p:txBody>
          <a:bodyPr/>
          <a:lstStyle/>
          <a:p>
            <a:r>
              <a:rPr lang="en-IN" dirty="0"/>
              <a:t>Modifies both correctly classified as well as misclassified points</a:t>
            </a:r>
          </a:p>
          <a:p>
            <a:r>
              <a:rPr lang="en-IN" dirty="0"/>
              <a:t>If the point is correctly classified, then it pushes the line away from itself</a:t>
            </a:r>
          </a:p>
          <a:p>
            <a:r>
              <a:rPr lang="en-IN" dirty="0"/>
              <a:t>Misclassified – pulls the line towards itself</a:t>
            </a:r>
          </a:p>
          <a:p>
            <a:r>
              <a:rPr lang="en-IN" dirty="0"/>
              <a:t>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Y_hat</a:t>
            </a:r>
            <a:r>
              <a:rPr lang="en-IN" dirty="0"/>
              <a:t>) is not equal to 0</a:t>
            </a:r>
          </a:p>
        </p:txBody>
      </p:sp>
    </p:spTree>
    <p:extLst>
      <p:ext uri="{BB962C8B-B14F-4D97-AF65-F5344CB8AC3E}">
        <p14:creationId xmlns:p14="http://schemas.microsoft.com/office/powerpoint/2010/main" val="17278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8036-5EFA-5B5F-2CE5-5E58FF18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01C5669-7E1F-3AD6-917D-F80C50026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51783"/>
              </p:ext>
            </p:extLst>
          </p:nvPr>
        </p:nvGraphicFramePr>
        <p:xfrm>
          <a:off x="539750" y="2528887"/>
          <a:ext cx="11101388" cy="338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347">
                  <a:extLst>
                    <a:ext uri="{9D8B030D-6E8A-4147-A177-3AD203B41FA5}">
                      <a16:colId xmlns:a16="http://schemas.microsoft.com/office/drawing/2014/main" val="1284648161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06006565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696069941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976912911"/>
                    </a:ext>
                  </a:extLst>
                </a:gridCol>
              </a:tblGrid>
              <a:tr h="676477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Y_hat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–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Y_hat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36290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ɳ(0.2)X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990000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ɳ(0.65)X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03672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ɳ(0.7)X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304201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ɳ(0.15)X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09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9920-D575-5941-810E-8B67CD6C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Logistic Regression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FFCF6-CADA-BEA7-2D98-B4799CD1D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622" y="2528888"/>
            <a:ext cx="6183643" cy="3779837"/>
          </a:xfrm>
        </p:spPr>
      </p:pic>
    </p:spTree>
    <p:extLst>
      <p:ext uri="{BB962C8B-B14F-4D97-AF65-F5344CB8AC3E}">
        <p14:creationId xmlns:p14="http://schemas.microsoft.com/office/powerpoint/2010/main" val="12263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3E39E6-2A74-404E-B4BC-EEC89C01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1F225-8144-28B3-D093-A88CF255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b">
            <a:normAutofit/>
          </a:bodyPr>
          <a:lstStyle/>
          <a:p>
            <a:r>
              <a:rPr lang="en-IN" dirty="0"/>
              <a:t>Maximum likelihood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253D93-3319-4E06-B75F-009AE70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4245F-9ABD-BAC0-1C0C-CDD12E81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7" y="1419953"/>
            <a:ext cx="5353200" cy="36253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4EE42-DB7E-38EF-4AC5-5564E00D8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b="0" i="0" dirty="0">
                <a:effectLst/>
                <a:latin typeface="Avenir Next LT Pro (Body)"/>
              </a:rPr>
              <a:t>The method of maximum likelihood selects the set of values of the model parameters that maximize the likelihood function</a:t>
            </a:r>
          </a:p>
          <a:p>
            <a:r>
              <a:rPr lang="en-IN" dirty="0">
                <a:latin typeface="Avenir Next LT Pro (Body)"/>
              </a:rPr>
              <a:t>Used to derive the Loss Function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Y_hat</a:t>
            </a:r>
            <a:r>
              <a:rPr lang="en-IN" sz="1800" dirty="0">
                <a:effectLst/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(m</a:t>
            </a:r>
            <a:r>
              <a:rPr lang="en-IN" dirty="0"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odel 1) = 0.089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Y_hat</a:t>
            </a:r>
            <a:r>
              <a:rPr lang="en-IN" sz="1800" dirty="0">
                <a:effectLst/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(m</a:t>
            </a:r>
            <a:r>
              <a:rPr lang="en-IN" dirty="0"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odel 2) = 0.176</a:t>
            </a:r>
          </a:p>
          <a:p>
            <a:r>
              <a:rPr lang="en-IN" dirty="0"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Model 2 is better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3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269D-5A6F-FBE7-EF42-40EE2E17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i="0" dirty="0">
                <a:effectLst/>
                <a:latin typeface="Bell MT (Headings)"/>
              </a:rPr>
              <a:t>Binary Cross Entropy/Logs Loss</a:t>
            </a:r>
            <a:br>
              <a:rPr lang="en-IN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</a:br>
            <a:br>
              <a:rPr lang="en-IN" i="0" dirty="0">
                <a:solidFill>
                  <a:srgbClr val="0F0F0F"/>
                </a:solidFill>
                <a:effectLst/>
                <a:latin typeface="Bell MT (Headings)"/>
              </a:rPr>
            </a:br>
            <a:endParaRPr lang="en-IN" dirty="0">
              <a:latin typeface="Bell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2BCB-53BF-4D83-E8D9-C82B2A567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11101136" cy="2754313"/>
          </a:xfrm>
        </p:spPr>
        <p:txBody>
          <a:bodyPr/>
          <a:lstStyle/>
          <a:p>
            <a:r>
              <a:rPr lang="en-US" i="0" dirty="0">
                <a:effectLst/>
                <a:latin typeface="Avenir Next LT Pro (Body)"/>
              </a:rPr>
              <a:t>It is the negative average of the log of correctly predicted probabilities</a:t>
            </a:r>
          </a:p>
          <a:p>
            <a:r>
              <a:rPr lang="en-US" dirty="0">
                <a:latin typeface="Avenir Next LT Pro (Body)"/>
              </a:rPr>
              <a:t>C</a:t>
            </a:r>
            <a:r>
              <a:rPr lang="en-US" b="0" i="0" dirty="0">
                <a:effectLst/>
                <a:latin typeface="Avenir Next LT Pro (Body)"/>
              </a:rPr>
              <a:t>alculates the score that penalizes the probabilities based on the distance from the expected value</a:t>
            </a:r>
            <a:endParaRPr lang="en-US" i="0" dirty="0">
              <a:effectLst/>
              <a:latin typeface="Avenir Next LT Pro (Body)"/>
            </a:endParaRPr>
          </a:p>
          <a:p>
            <a:r>
              <a:rPr lang="en-US" dirty="0">
                <a:latin typeface="Avenir Next LT Pro (Body)"/>
              </a:rPr>
              <a:t>Choose the model ,whose Cross Entropy is minimum</a:t>
            </a:r>
            <a:endParaRPr lang="en-IN" dirty="0"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30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3BD-19F7-F3AE-4CC2-4E8B7C1E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i="0" dirty="0">
                <a:effectLst/>
                <a:latin typeface="Bell MT (Headings)"/>
              </a:rPr>
              <a:t>Derivative of the Sigmoid function</a:t>
            </a:r>
            <a:br>
              <a:rPr lang="en-US" sz="5400" i="0" dirty="0">
                <a:effectLst/>
                <a:latin typeface="Bell MT (Headings)"/>
              </a:rPr>
            </a:br>
            <a:br>
              <a:rPr lang="en-US" sz="5400" dirty="0">
                <a:effectLst/>
                <a:latin typeface="Bell MT (Headings)"/>
              </a:rPr>
            </a:br>
            <a:endParaRPr lang="en-IN" sz="5400" dirty="0">
              <a:latin typeface="Bell M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C3BE-F3B5-831D-874B-4839B99B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8"/>
            <a:ext cx="5066473" cy="408276"/>
          </a:xfrm>
        </p:spPr>
        <p:txBody>
          <a:bodyPr>
            <a:normAutofit fontScale="92500" lnSpcReduction="10000"/>
          </a:bodyPr>
          <a:lstStyle/>
          <a:p>
            <a:r>
              <a:rPr lang="en-IN" sz="1900" dirty="0"/>
              <a:t>The equation of the sigmoid function: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C0C00-D72E-59B0-6EA5-E2806234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2228850"/>
            <a:ext cx="3190875" cy="9207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FE9285-498E-1CA1-B69D-B5D3BC5EEBAC}"/>
              </a:ext>
            </a:extLst>
          </p:cNvPr>
          <p:cNvSpPr txBox="1">
            <a:spLocks/>
          </p:cNvSpPr>
          <p:nvPr/>
        </p:nvSpPr>
        <p:spPr>
          <a:xfrm>
            <a:off x="539999" y="3695846"/>
            <a:ext cx="5066473" cy="40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Avenir Next LT Pro (Body)"/>
              </a:rPr>
              <a:t>D</a:t>
            </a:r>
            <a:r>
              <a:rPr lang="en-IN" b="0" i="0" dirty="0">
                <a:effectLst/>
                <a:latin typeface="Avenir Next LT Pro (Body)"/>
              </a:rPr>
              <a:t>eriving the sigmoid functio</a:t>
            </a:r>
            <a:r>
              <a:rPr lang="en-IN" dirty="0">
                <a:latin typeface="Avenir Next LT Pro (Body)"/>
              </a:rPr>
              <a:t>n:</a:t>
            </a:r>
            <a:endParaRPr lang="en-IN" sz="1600" dirty="0">
              <a:latin typeface="Avenir Next LT Pro (Body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7C61D-F9D5-200A-ECA0-7F5CFDC0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55" y="4427682"/>
            <a:ext cx="7019636" cy="10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E87D0-FD8E-AD16-01D7-598DE76E8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413759"/>
            <a:ext cx="6169404" cy="8239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LT Pro (Body)"/>
              </a:rPr>
              <a:t>E</a:t>
            </a:r>
            <a:r>
              <a:rPr lang="en-US" b="0" i="0" dirty="0">
                <a:effectLst/>
                <a:latin typeface="Avenir Next LT Pro (Body)"/>
              </a:rPr>
              <a:t>xpressing the above equation with </a:t>
            </a:r>
            <a:r>
              <a:rPr lang="en-US" i="1" dirty="0">
                <a:latin typeface="Avenir Next LT Pro (Body)"/>
              </a:rPr>
              <a:t>negative</a:t>
            </a:r>
            <a:r>
              <a:rPr lang="en-US" i="1" u="sng" dirty="0">
                <a:latin typeface="Avenir Next LT Pro (Body)"/>
              </a:rPr>
              <a:t> </a:t>
            </a:r>
            <a:r>
              <a:rPr lang="en-US" i="1" dirty="0">
                <a:latin typeface="Avenir Next LT Pro (Body)"/>
              </a:rPr>
              <a:t>exponents,</a:t>
            </a:r>
            <a:endParaRPr lang="en-IN" u="sng" dirty="0">
              <a:latin typeface="Avenir Next LT Pro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7313A-4184-4822-EAE7-D606BB62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8" y="1414462"/>
            <a:ext cx="6300787" cy="8239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056339-BC73-48F1-710D-E9B915D31675}"/>
              </a:ext>
            </a:extLst>
          </p:cNvPr>
          <p:cNvSpPr txBox="1">
            <a:spLocks/>
          </p:cNvSpPr>
          <p:nvPr/>
        </p:nvSpPr>
        <p:spPr>
          <a:xfrm>
            <a:off x="545432" y="2517558"/>
            <a:ext cx="6169404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venir Next LT Pro (Body)"/>
              </a:rPr>
              <a:t>A</a:t>
            </a:r>
            <a:r>
              <a:rPr lang="en-US" dirty="0">
                <a:effectLst/>
                <a:latin typeface="Avenir Next LT Pro (Body)"/>
              </a:rPr>
              <a:t>pplying the </a:t>
            </a:r>
            <a:r>
              <a:rPr lang="en-US" dirty="0">
                <a:latin typeface="Avenir Next LT Pro (Body)"/>
              </a:rPr>
              <a:t>reciprocal rule,</a:t>
            </a:r>
            <a:r>
              <a:rPr lang="en-US" dirty="0">
                <a:effectLst/>
                <a:latin typeface="Avenir Next LT Pro (Body)"/>
              </a:rPr>
              <a:t> which simply says</a:t>
            </a:r>
            <a:r>
              <a:rPr lang="en-US" dirty="0">
                <a:latin typeface="Avenir Next LT Pro (Body)"/>
              </a:rPr>
              <a:t>,</a:t>
            </a:r>
            <a:endParaRPr lang="en-IN" dirty="0">
              <a:latin typeface="Avenir Next LT Pro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314A9-7DDA-2CCA-D737-2A968AC0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8" y="3152775"/>
            <a:ext cx="9315450" cy="100358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A7D183-5407-34C2-4805-D2568F6BC028}"/>
              </a:ext>
            </a:extLst>
          </p:cNvPr>
          <p:cNvSpPr txBox="1">
            <a:spLocks/>
          </p:cNvSpPr>
          <p:nvPr/>
        </p:nvSpPr>
        <p:spPr>
          <a:xfrm>
            <a:off x="545432" y="4258397"/>
            <a:ext cx="6169404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Avenir Next LT Pro (Body)"/>
              </a:rPr>
              <a:t>A</a:t>
            </a:r>
            <a:r>
              <a:rPr lang="en-US" dirty="0">
                <a:effectLst/>
                <a:latin typeface="Avenir Next LT Pro (Body)"/>
              </a:rPr>
              <a:t>pplying the </a:t>
            </a:r>
            <a:r>
              <a:rPr lang="en-US" dirty="0">
                <a:latin typeface="Avenir Next LT Pro (Body)"/>
              </a:rPr>
              <a:t>reciprocal rule,</a:t>
            </a:r>
            <a:endParaRPr lang="en-IN" dirty="0">
              <a:latin typeface="Avenir Next LT Pro (Body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DAADD7-CF6F-C917-74F4-59425E97F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38" y="4975658"/>
            <a:ext cx="8667750" cy="10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64B70-1593-666F-328B-68841B3C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432233"/>
            <a:ext cx="11101136" cy="786967"/>
          </a:xfrm>
        </p:spPr>
        <p:txBody>
          <a:bodyPr/>
          <a:lstStyle/>
          <a:p>
            <a:r>
              <a:rPr lang="en-US" dirty="0">
                <a:effectLst/>
                <a:latin typeface="Avenir Next LT Pro (Body)"/>
              </a:rPr>
              <a:t>Applying the rule of linearity, we get</a:t>
            </a:r>
            <a:endParaRPr lang="en-IN" dirty="0">
              <a:latin typeface="Avenir Next LT Pro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62B06-C0AE-8A93-8BB3-01C7EC7B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" y="1028555"/>
            <a:ext cx="8763000" cy="847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6272D0-8D31-CF7E-0B81-160A9B4F2D10}"/>
              </a:ext>
            </a:extLst>
          </p:cNvPr>
          <p:cNvSpPr txBox="1">
            <a:spLocks/>
          </p:cNvSpPr>
          <p:nvPr/>
        </p:nvSpPr>
        <p:spPr>
          <a:xfrm>
            <a:off x="545432" y="3429000"/>
            <a:ext cx="11101136" cy="786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effectLst/>
                <a:latin typeface="Avenir Next LT Pro (Body)"/>
              </a:rPr>
              <a:t>Applying the exponential rule we get,</a:t>
            </a:r>
            <a:br>
              <a:rPr lang="en-US" dirty="0">
                <a:effectLst/>
              </a:rPr>
            </a:br>
            <a:endParaRPr lang="en-IN" dirty="0">
              <a:latin typeface="Avenir Next LT Pro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7310D9-B348-25A3-DE56-97A39524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" y="2281165"/>
            <a:ext cx="8839200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72EEB-8999-0C7C-7D7D-389320CFA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8" y="4215967"/>
            <a:ext cx="8791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5518-10F5-6FC8-12C2-A2BAB85C2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2" y="496888"/>
            <a:ext cx="11101136" cy="556058"/>
          </a:xfrm>
        </p:spPr>
        <p:txBody>
          <a:bodyPr/>
          <a:lstStyle/>
          <a:p>
            <a:r>
              <a:rPr lang="en-US" dirty="0">
                <a:effectLst/>
                <a:latin typeface="Avenir Next LT Pro (Body)"/>
              </a:rPr>
              <a:t>Next, by the </a:t>
            </a:r>
            <a:r>
              <a:rPr lang="en-US" dirty="0">
                <a:latin typeface="Avenir Next LT Pro (Body)"/>
              </a:rPr>
              <a:t>rule of linearity</a:t>
            </a:r>
            <a:r>
              <a:rPr lang="en-US" dirty="0">
                <a:effectLst/>
                <a:latin typeface="Avenir Next LT Pro (Body)"/>
              </a:rPr>
              <a:t> we can write,</a:t>
            </a:r>
          </a:p>
          <a:p>
            <a:pPr marL="0" indent="0">
              <a:buNone/>
            </a:pPr>
            <a:endParaRPr lang="en-IN" dirty="0">
              <a:latin typeface="Avenir Next LT Pro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90066-3869-1215-23A3-A9990B4B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49" y="1149205"/>
            <a:ext cx="8715375" cy="8096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C976EA4-B805-CBED-1A1C-D31A7CE5EE14}"/>
              </a:ext>
            </a:extLst>
          </p:cNvPr>
          <p:cNvSpPr txBox="1">
            <a:spLocks/>
          </p:cNvSpPr>
          <p:nvPr/>
        </p:nvSpPr>
        <p:spPr>
          <a:xfrm>
            <a:off x="545432" y="4512108"/>
            <a:ext cx="11101136" cy="5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LT Pro (Body)"/>
              </a:rPr>
              <a:t>which can be written as,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Avenir Next LT Pro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19002E-22FA-E7DD-8171-695AE9A5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49" y="2300720"/>
            <a:ext cx="86296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3D0F8-F78E-828B-8143-DF06C4973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9" y="3614160"/>
            <a:ext cx="8648700" cy="556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7A959-8DA3-6D16-973E-79175C51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749" y="5358462"/>
            <a:ext cx="7701251" cy="9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1B69-5668-5B76-F200-B08C8515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DE743-1A3F-7C22-BC30-6C7EB70A0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results in a binary format</a:t>
            </a:r>
            <a:endParaRPr lang="en-IN" dirty="0"/>
          </a:p>
          <a:p>
            <a:r>
              <a:rPr lang="en-IN" dirty="0"/>
              <a:t>Used to predict the outcome of a categorical dependent variable</a:t>
            </a:r>
          </a:p>
          <a:p>
            <a:r>
              <a:rPr lang="en-IN" dirty="0"/>
              <a:t>The outcome should be discrete/ categorical</a:t>
            </a:r>
          </a:p>
          <a:p>
            <a:r>
              <a:rPr lang="en-IN" dirty="0"/>
              <a:t>Ex:- 0 or 1, Yes or No, True or False, High or 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93832-5ACA-11B1-4A4D-46EDB68E3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3"/>
          <a:stretch/>
        </p:blipFill>
        <p:spPr>
          <a:xfrm>
            <a:off x="750021" y="415637"/>
            <a:ext cx="8715375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EB455-EC46-3E81-BC1C-404CAC0F2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1" y="1861128"/>
            <a:ext cx="8677275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774B7A-E05B-ABAF-96A4-796A7584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1" y="3255819"/>
            <a:ext cx="8639175" cy="1066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2F9502-3519-556D-7CD5-9CD9E42E9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1" y="4752975"/>
            <a:ext cx="87153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05C524-446A-11B3-A50D-485AB7B4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466725"/>
            <a:ext cx="924877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CF64D-AA39-7F6A-0EC7-D844B0BB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" y="2009775"/>
            <a:ext cx="9105900" cy="9620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CC0F51-C47F-E505-6CB4-4F43EB529893}"/>
              </a:ext>
            </a:extLst>
          </p:cNvPr>
          <p:cNvSpPr txBox="1">
            <a:spLocks/>
          </p:cNvSpPr>
          <p:nvPr/>
        </p:nvSpPr>
        <p:spPr>
          <a:xfrm>
            <a:off x="538162" y="3429000"/>
            <a:ext cx="11101136" cy="556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effectLst/>
                <a:latin typeface="Avenir Next LT Pro (Body)"/>
              </a:rPr>
              <a:t>So, the derivative of the sigmoid function is</a:t>
            </a:r>
            <a:endParaRPr lang="en-US" dirty="0">
              <a:latin typeface="Avenir Next LT Pro (Body)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latin typeface="Avenir Next LT Pro (Body)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A94F20-94DA-B878-1732-1F741366C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4442258"/>
            <a:ext cx="7820747" cy="8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9F48-910E-7AF2-B62B-D96F072D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F37ABA-ED45-9631-AD5B-0D29E61370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750" y="2528888"/>
                <a:ext cx="9574068" cy="748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Loss function =∑(</a:t>
                </a:r>
                <a14:m>
                  <m:oMath xmlns:m="http://schemas.openxmlformats.org/officeDocument/2006/math">
                    <m:r>
                      <a:rPr lang="en-GB" sz="24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  <m:r>
                                      <a:rPr lang="en-GB" sz="2400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−(1−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GB" sz="2400" i="1" baseline="30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IN" sz="2400" dirty="0"/>
                  <a:t>)</a:t>
                </a:r>
                <a:endParaRPr lang="en-QA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F37ABA-ED45-9631-AD5B-0D29E6137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2528888"/>
                <a:ext cx="9574068" cy="748731"/>
              </a:xfrm>
              <a:prstGeom prst="rect">
                <a:avLst/>
              </a:prstGeom>
              <a:blipFill>
                <a:blip r:embed="rId2"/>
                <a:stretch>
                  <a:fillRect l="-892" b="-65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2ED6FF8F-6A66-8B24-498E-219F99B6D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749" y="3580382"/>
                <a:ext cx="11101135" cy="90877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70000" indent="-2700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4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00000" indent="-2700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400" dirty="0"/>
                  <a:t>Average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Q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GB" sz="2400" i="1" baseline="30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sSup>
                                          <m:sSupPr>
                                            <m:ctrlPr>
                                              <a:rPr lang="en-QA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sup>
                                    </m:sSup>
                                  </m:den>
                                </m:f>
                              </m:e>
                            </m:d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−(1−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240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GB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GB" sz="2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  <m:r>
                                              <a:rPr lang="en-GB" sz="2400" i="1" baseline="300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QA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GB" sz="24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m:rPr>
                            <m:nor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QA" sz="2400" dirty="0"/>
                          <m:t> </m:t>
                        </m:r>
                      </m:e>
                    </m:nary>
                  </m:oMath>
                </a14:m>
                <a:r>
                  <a:rPr lang="en-IN" sz="2400" dirty="0"/>
                  <a:t> </a:t>
                </a:r>
                <a:endParaRPr lang="en-QA" sz="2400" dirty="0"/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2ED6FF8F-6A66-8B24-498E-219F99B6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9" y="3580382"/>
                <a:ext cx="11101135" cy="908775"/>
              </a:xfrm>
              <a:prstGeom prst="rect">
                <a:avLst/>
              </a:prstGeo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3274E0E-38B5-8BC1-29CE-00583427E0BD}"/>
              </a:ext>
            </a:extLst>
          </p:cNvPr>
          <p:cNvSpPr txBox="1">
            <a:spLocks/>
          </p:cNvSpPr>
          <p:nvPr/>
        </p:nvSpPr>
        <p:spPr>
          <a:xfrm>
            <a:off x="539749" y="4791920"/>
            <a:ext cx="11101135" cy="5146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70000" indent="-27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27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This is called Log loss error or Binary Cross Entropy”</a:t>
            </a:r>
            <a:endParaRPr lang="en-QA" sz="2400" dirty="0"/>
          </a:p>
        </p:txBody>
      </p:sp>
    </p:spTree>
    <p:extLst>
      <p:ext uri="{BB962C8B-B14F-4D97-AF65-F5344CB8AC3E}">
        <p14:creationId xmlns:p14="http://schemas.microsoft.com/office/powerpoint/2010/main" val="12093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2775" y="1742970"/>
                <a:ext cx="10801865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lvl="1"/>
                <a:r>
                  <a:rPr lang="en-GB" sz="2800" dirty="0"/>
                  <a:t>Have loss function </a:t>
                </a:r>
                <a14:m>
                  <m:oMath xmlns:m="http://schemas.openxmlformats.org/officeDocument/2006/math">
                    <m:r>
                      <a:rPr lang="en-GB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GB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2800" dirty="0">
                            <a:solidFill>
                              <a:srgbClr val="C00000"/>
                            </a:solidFill>
                          </a:rPr>
                          <m:t>𝞱</m:t>
                        </m:r>
                      </m:e>
                    </m:d>
                  </m:oMath>
                </a14:m>
                <a:r>
                  <a:rPr lang="en-GB" sz="28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800" dirty="0"/>
                      <m:t>𝞱</m:t>
                    </m:r>
                    <m:r>
                      <m:rPr>
                        <m:nor/>
                      </m:rPr>
                      <a:rPr lang="en-GB" sz="2800" dirty="0"/>
                      <m:t> = [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GB" sz="2800" b="1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GB" sz="28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800" dirty="0"/>
              </a:p>
              <a:p>
                <a:pPr lvl="1"/>
                <a:r>
                  <a:rPr lang="en-GB" sz="2800" dirty="0"/>
                  <a:t>Start off with some guesses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QA" sz="2800" dirty="0"/>
              </a:p>
              <a:p>
                <a:pPr lvl="2"/>
                <a:r>
                  <a:rPr lang="en-QA" sz="2400" dirty="0"/>
                  <a:t>It does not really matter what values you start off with, but a common choice is to set them all initially to zero </a:t>
                </a:r>
              </a:p>
              <a:p>
                <a:pPr lvl="1"/>
                <a:r>
                  <a:rPr lang="en-GB" sz="2800" dirty="0"/>
                  <a:t>Repeat until convergence{</a:t>
                </a:r>
              </a:p>
              <a:p>
                <a:pPr marL="457200" lvl="1" indent="0">
                  <a:buNone/>
                </a:pPr>
                <a:endParaRPr lang="en-GB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2800" dirty="0">
                                  <a:solidFill>
                                    <a:srgbClr val="C00000"/>
                                  </a:solidFill>
                                </a:rPr>
                                <m:t>𝞱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marL="457200" lvl="1" indent="0">
                  <a:buNone/>
                </a:pPr>
                <a:r>
                  <a:rPr lang="en-GB" sz="2800" dirty="0"/>
                  <a:t>  }</a:t>
                </a:r>
                <a:endParaRPr lang="en-QA" sz="2800" dirty="0"/>
              </a:p>
              <a:p>
                <a:pPr lvl="2"/>
                <a:endParaRPr lang="en-QA" dirty="0"/>
              </a:p>
              <a:p>
                <a:pPr lvl="2"/>
                <a:endParaRPr lang="en-QA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QA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2775" y="1742970"/>
                <a:ext cx="10801865" cy="4351338"/>
              </a:xfrm>
              <a:blipFill>
                <a:blip r:embed="rId2"/>
                <a:stretch>
                  <a:fillRect r="-734" b="-1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1423AD0-457B-754C-8246-5F9306C36A9C}"/>
              </a:ext>
            </a:extLst>
          </p:cNvPr>
          <p:cNvSpPr/>
          <p:nvPr/>
        </p:nvSpPr>
        <p:spPr>
          <a:xfrm>
            <a:off x="6145427" y="4951976"/>
            <a:ext cx="296562" cy="494270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564B07-FAB0-E04F-BBE2-03EA624F2D97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3361040" y="5446246"/>
            <a:ext cx="2932668" cy="472651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824C96-55C8-0448-A82E-BEDA1A987E42}"/>
                  </a:ext>
                </a:extLst>
              </p:cNvPr>
              <p:cNvSpPr txBox="1"/>
              <p:nvPr/>
            </p:nvSpPr>
            <p:spPr>
              <a:xfrm>
                <a:off x="2125633" y="5931254"/>
                <a:ext cx="6666697" cy="86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sz="2400" b="1" i="1" dirty="0">
                    <a:solidFill>
                      <a:srgbClr val="00B050"/>
                    </a:solidFill>
                  </a:rPr>
                  <a:t>Learing rate</a:t>
                </a:r>
                <a:r>
                  <a:rPr lang="en-QA" sz="2400" i="1" dirty="0">
                    <a:solidFill>
                      <a:srgbClr val="00B050"/>
                    </a:solidFill>
                  </a:rPr>
                  <a:t>, which controls how big a step we take </a:t>
                </a:r>
                <a:br>
                  <a:rPr lang="en-QA" sz="2400" i="1" dirty="0">
                    <a:solidFill>
                      <a:srgbClr val="00B050"/>
                    </a:solidFill>
                  </a:rPr>
                </a:br>
                <a:r>
                  <a:rPr lang="en-QA" sz="2400" i="1" dirty="0">
                    <a:solidFill>
                      <a:srgbClr val="00B050"/>
                    </a:solidFill>
                  </a:rPr>
                  <a:t>when we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400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QA" sz="2400" i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824C96-55C8-0448-A82E-BEDA1A987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633" y="5931254"/>
                <a:ext cx="6666697" cy="860748"/>
              </a:xfrm>
              <a:prstGeom prst="rect">
                <a:avLst/>
              </a:prstGeom>
              <a:blipFill>
                <a:blip r:embed="rId3"/>
                <a:stretch>
                  <a:fillRect l="-1521" t="-5882" r="-380" b="-13235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8F9BF70-A65F-0D40-A6EB-674B38322F4C}"/>
              </a:ext>
            </a:extLst>
          </p:cNvPr>
          <p:cNvSpPr/>
          <p:nvPr/>
        </p:nvSpPr>
        <p:spPr>
          <a:xfrm>
            <a:off x="6483182" y="4670854"/>
            <a:ext cx="296562" cy="407773"/>
          </a:xfrm>
          <a:prstGeom prst="ellipse">
            <a:avLst/>
          </a:prstGeom>
          <a:noFill/>
          <a:ln w="127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6635D0C3-4797-A846-8250-234F87888DF1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851737" y="4040574"/>
            <a:ext cx="410006" cy="850554"/>
          </a:xfrm>
          <a:prstGeom prst="curvedConnector2">
            <a:avLst/>
          </a:prstGeom>
          <a:ln w="127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5221A7-96C2-A649-A25C-0EFD2B605320}"/>
              </a:ext>
            </a:extLst>
          </p:cNvPr>
          <p:cNvSpPr txBox="1"/>
          <p:nvPr/>
        </p:nvSpPr>
        <p:spPr>
          <a:xfrm>
            <a:off x="7482018" y="4030016"/>
            <a:ext cx="2384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i="1" dirty="0">
                <a:solidFill>
                  <a:srgbClr val="00B0F0"/>
                </a:solidFill>
              </a:rPr>
              <a:t>Partial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DEF32D-EC8D-BA4E-B6B9-633D94BCD416}"/>
                  </a:ext>
                </a:extLst>
              </p:cNvPr>
              <p:cNvSpPr txBox="1"/>
              <p:nvPr/>
            </p:nvSpPr>
            <p:spPr>
              <a:xfrm>
                <a:off x="7976476" y="4998538"/>
                <a:ext cx="4044953" cy="3956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QA" b="1" dirty="0">
                    <a:solidFill>
                      <a:srgbClr val="FFC000"/>
                    </a:solidFill>
                  </a:rPr>
                  <a:t>Note</a:t>
                </a:r>
                <a:r>
                  <a:rPr lang="en-QA" b="1" dirty="0"/>
                  <a:t>: 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GB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QA" b="1" dirty="0"/>
                  <a:t>simulatenously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DEF32D-EC8D-BA4E-B6B9-633D94BCD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476" y="4998538"/>
                <a:ext cx="4044953" cy="395621"/>
              </a:xfrm>
              <a:prstGeom prst="rect">
                <a:avLst/>
              </a:prstGeom>
              <a:blipFill>
                <a:blip r:embed="rId4"/>
                <a:stretch>
                  <a:fillRect l="-1205" t="-7692" r="-753" b="-18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ket 14">
            <a:extLst>
              <a:ext uri="{FF2B5EF4-FFF2-40B4-BE49-F238E27FC236}">
                <a16:creationId xmlns:a16="http://schemas.microsoft.com/office/drawing/2014/main" id="{4B4A4BB2-9A81-4E49-BE1E-0975DB40665E}"/>
              </a:ext>
            </a:extLst>
          </p:cNvPr>
          <p:cNvSpPr/>
          <p:nvPr/>
        </p:nvSpPr>
        <p:spPr>
          <a:xfrm>
            <a:off x="7638721" y="4670854"/>
            <a:ext cx="49427" cy="926757"/>
          </a:xfrm>
          <a:prstGeom prst="rightBracke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F8E884F-5F59-E241-9A3E-2FA8A2675791}"/>
              </a:ext>
            </a:extLst>
          </p:cNvPr>
          <p:cNvCxnSpPr/>
          <p:nvPr/>
        </p:nvCxnSpPr>
        <p:spPr>
          <a:xfrm>
            <a:off x="7701206" y="5129698"/>
            <a:ext cx="337755" cy="101852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30B9332-B61F-4459-D8D2-7A754B5F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254836" cy="1202970"/>
          </a:xfrm>
        </p:spPr>
        <p:txBody>
          <a:bodyPr>
            <a:noAutofit/>
          </a:bodyPr>
          <a:lstStyle/>
          <a:p>
            <a:r>
              <a:rPr lang="en-IN" sz="4800" dirty="0"/>
              <a:t>Gradient Decent </a:t>
            </a:r>
            <a:r>
              <a:rPr lang="en-QA" sz="4800" dirty="0"/>
              <a:t>For Logistic Regression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625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0560-945A-B4FC-6D0E-F5FE5A8E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Partial derivative of loss function </a:t>
            </a:r>
            <a:r>
              <a:rPr lang="en-IN" dirty="0" err="1"/>
              <a:t>w.r.t</a:t>
            </a:r>
            <a:r>
              <a:rPr lang="en-IN" dirty="0"/>
              <a:t> “w”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950A80E2-9FB5-4AF2-0B6B-1C3700E7D5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750" y="2528888"/>
                <a:ext cx="10671175" cy="748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Loss function =∑(</a:t>
                </a:r>
                <a14:m>
                  <m:oMath xmlns:m="http://schemas.openxmlformats.org/officeDocument/2006/math">
                    <m:r>
                      <a:rPr lang="en-GB" sz="24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  <m:r>
                                      <a:rPr lang="en-GB" sz="2400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−(1−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𝜽</m:t>
                                        </m:r>
                                        <m:r>
                                          <a:rPr lang="en-GB" sz="2400" i="1" baseline="300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IN" sz="2400" dirty="0"/>
                  <a:t>)</a:t>
                </a:r>
                <a:endParaRPr lang="en-QA" sz="2400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950A80E2-9FB5-4AF2-0B6B-1C3700E7D5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2528888"/>
                <a:ext cx="10671175" cy="748731"/>
              </a:xfrm>
              <a:prstGeom prst="rect">
                <a:avLst/>
              </a:prstGeom>
              <a:blipFill>
                <a:blip r:embed="rId2"/>
                <a:stretch>
                  <a:fillRect l="-800" b="-65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78B7BA-610B-99E6-57AC-45DCB8F970A3}"/>
              </a:ext>
            </a:extLst>
          </p:cNvPr>
          <p:cNvCxnSpPr/>
          <p:nvPr/>
        </p:nvCxnSpPr>
        <p:spPr>
          <a:xfrm>
            <a:off x="4341087" y="3429000"/>
            <a:ext cx="0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E97DA9-9484-8B6D-E8A8-F7311965815D}"/>
              </a:ext>
            </a:extLst>
          </p:cNvPr>
          <p:cNvCxnSpPr/>
          <p:nvPr/>
        </p:nvCxnSpPr>
        <p:spPr>
          <a:xfrm>
            <a:off x="7402945" y="3429000"/>
            <a:ext cx="0" cy="13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6A76D8E-4651-B131-2775-1EC76AF246FF}"/>
              </a:ext>
            </a:extLst>
          </p:cNvPr>
          <p:cNvSpPr/>
          <p:nvPr/>
        </p:nvSpPr>
        <p:spPr>
          <a:xfrm>
            <a:off x="4082472" y="4901181"/>
            <a:ext cx="517229" cy="36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76D053-1DB8-D3BB-1165-9731588E0BEB}"/>
              </a:ext>
            </a:extLst>
          </p:cNvPr>
          <p:cNvSpPr/>
          <p:nvPr/>
        </p:nvSpPr>
        <p:spPr>
          <a:xfrm>
            <a:off x="7144330" y="4902197"/>
            <a:ext cx="517229" cy="3694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903012-7709-A593-0229-D6318BF82619}"/>
              </a:ext>
            </a:extLst>
          </p:cNvPr>
          <p:cNvCxnSpPr/>
          <p:nvPr/>
        </p:nvCxnSpPr>
        <p:spPr>
          <a:xfrm>
            <a:off x="3509818" y="3429000"/>
            <a:ext cx="1865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DABB52-273F-AB3B-66E2-2F4B820F9185}"/>
              </a:ext>
            </a:extLst>
          </p:cNvPr>
          <p:cNvCxnSpPr>
            <a:cxnSpLocks/>
          </p:cNvCxnSpPr>
          <p:nvPr/>
        </p:nvCxnSpPr>
        <p:spPr>
          <a:xfrm>
            <a:off x="6090567" y="3429000"/>
            <a:ext cx="2812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7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6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1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2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1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9EB4638-9A12-8503-C470-44A20EED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51" y="544637"/>
            <a:ext cx="4926226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DE2A4D4-9E37-BDE0-7A35-21952A4B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85" y="540000"/>
            <a:ext cx="4326543" cy="576872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3084CB-660E-13F4-254B-A780B7F54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b="1" i="1" dirty="0">
                <a:latin typeface="Avenir Next LT Pro (Body)"/>
              </a:rPr>
              <a:t>The final formula after applying </a:t>
            </a:r>
            <a:br>
              <a:rPr lang="en-GB" sz="1800" b="1" i="1" dirty="0">
                <a:latin typeface="Avenir Next LT Pro (Body)"/>
              </a:rPr>
            </a:br>
            <a:r>
              <a:rPr lang="en-GB" sz="1800" b="1" i="1" dirty="0">
                <a:latin typeface="Avenir Next LT Pro (Body)"/>
              </a:rPr>
              <a:t>partial derivatives:-</a:t>
            </a:r>
          </a:p>
          <a:p>
            <a:pPr marL="0" indent="0">
              <a:buNone/>
            </a:pPr>
            <a:endParaRPr lang="en-GB" b="1" i="1" dirty="0">
              <a:latin typeface="Avenir Next LT Pro (Body)"/>
            </a:endParaRPr>
          </a:p>
          <a:p>
            <a:pPr marL="0" indent="0">
              <a:buNone/>
            </a:pPr>
            <a:r>
              <a:rPr lang="en-GB" sz="1800" b="1" i="1" dirty="0">
                <a:latin typeface="Avenir Next LT Pro (Body)"/>
              </a:rPr>
              <a:t> w = w + </a:t>
            </a:r>
            <a:r>
              <a:rPr lang="en-US" sz="1800" dirty="0">
                <a:effectLst/>
                <a:latin typeface="Avenir Next LT Pro (Body)"/>
                <a:ea typeface="Calibri" panose="020F0502020204030204" pitchFamily="34" charset="0"/>
                <a:cs typeface="Calibri" panose="020F0502020204030204" pitchFamily="34" charset="0"/>
              </a:rPr>
              <a:t>ɳ</a:t>
            </a:r>
            <a:r>
              <a:rPr lang="en-GB" sz="1800" b="1" i="1" dirty="0">
                <a:latin typeface="Avenir Next LT Pro (Body)"/>
              </a:rPr>
              <a:t> .(1/m).(y – </a:t>
            </a:r>
            <a:r>
              <a:rPr lang="en-GB" sz="1800" b="1" i="1" dirty="0" err="1">
                <a:latin typeface="Avenir Next LT Pro (Body)"/>
              </a:rPr>
              <a:t>y_hat</a:t>
            </a:r>
            <a:r>
              <a:rPr lang="en-GB" sz="1800" b="1" i="1" dirty="0">
                <a:latin typeface="Avenir Next LT Pro (Body)"/>
              </a:rPr>
              <a:t>) x</a:t>
            </a:r>
            <a:endParaRPr lang="en-QA" sz="1800" b="1" dirty="0">
              <a:latin typeface="Avenir Next LT Pro (Body)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3B6F-9568-5597-6E2B-331BC039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Logistic Regression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063CD-B5F0-ABB4-475B-7680B693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108" y="2528888"/>
            <a:ext cx="6150672" cy="3779837"/>
          </a:xfrm>
        </p:spPr>
      </p:pic>
    </p:spTree>
    <p:extLst>
      <p:ext uri="{BB962C8B-B14F-4D97-AF65-F5344CB8AC3E}">
        <p14:creationId xmlns:p14="http://schemas.microsoft.com/office/powerpoint/2010/main" val="8377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764DD-2A11-EFA1-B481-F23B8E9330AC}"/>
              </a:ext>
            </a:extLst>
          </p:cNvPr>
          <p:cNvSpPr/>
          <p:nvPr/>
        </p:nvSpPr>
        <p:spPr>
          <a:xfrm>
            <a:off x="3920983" y="2967335"/>
            <a:ext cx="4350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532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CEE7E-0F8D-2DFB-2188-6A909A0C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700" dirty="0"/>
              <a:t>Drawback of Linear Regression</a:t>
            </a:r>
            <a:endParaRPr lang="en-IN" sz="4700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811692F-34A8-55CD-1E40-D352B51D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80" y="339436"/>
            <a:ext cx="3548045" cy="24681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2F19-9CD5-23CC-FDA7-8E82800A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It is not suitable for classification problem</a:t>
            </a:r>
          </a:p>
          <a:p>
            <a:r>
              <a:rPr lang="en-US" dirty="0"/>
              <a:t>It is unbounded</a:t>
            </a:r>
          </a:p>
          <a:p>
            <a:r>
              <a:rPr lang="en-US" dirty="0"/>
              <a:t>Since our value of Y will be between 0 and 1, the linear line has to be clipped at 0 and 1</a:t>
            </a:r>
          </a:p>
          <a:p>
            <a:r>
              <a:rPr lang="en-US" dirty="0"/>
              <a:t>Resulting curve cannot be formulated into a single formula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BDC048-3AF4-73E0-6CB1-CDEA2D00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80" y="3771900"/>
            <a:ext cx="3548045" cy="25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8F850-385E-5D59-7902-A62EE17D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/>
              <a:t>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EFFD-3C70-2E78-F709-E56FD9542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4988476"/>
            <a:ext cx="4500561" cy="13202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cap="all" spc="300" dirty="0"/>
              <a:t>Data should be linearly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B28A5-0B76-A291-0B3E-4F4AA38B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086" y="540000"/>
            <a:ext cx="5160386" cy="57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250C-6D5B-779D-CDEC-6ADF34E7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Trick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DF33-9650-3315-9E2D-22380DE6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5022600" cy="37798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Observation:</a:t>
            </a:r>
            <a:endParaRPr lang="en-IN" dirty="0"/>
          </a:p>
          <a:p>
            <a:r>
              <a:rPr lang="en-IN" dirty="0"/>
              <a:t>Linearly Separable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Equation of line:</a:t>
            </a:r>
          </a:p>
          <a:p>
            <a:pPr marL="0" indent="0">
              <a:buNone/>
            </a:pPr>
            <a:r>
              <a:rPr lang="en-US" dirty="0"/>
              <a:t>Ax + By + C = 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Objective:</a:t>
            </a:r>
          </a:p>
          <a:p>
            <a:pPr marL="0" indent="0">
              <a:buNone/>
            </a:pPr>
            <a:r>
              <a:rPr lang="en-US" dirty="0"/>
              <a:t>To find the best values of A , B , &amp;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2DECA-0D93-9C3E-55F6-3050C629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925" y="2549525"/>
            <a:ext cx="5229225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AAFE-7D47-E1A5-7F58-34D9BE45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C7BD-81B5-EA5D-DA64-4F649054C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528887"/>
            <a:ext cx="4794000" cy="37798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range(epochs):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select a random point(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ɳ(Y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Y_hat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).X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7A391A-15B8-D097-63CA-0E885B65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543051"/>
            <a:ext cx="6098925" cy="33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6186-8A73-6502-4921-AF5572741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2982B3-87D4-2F6B-0167-17F7F6134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895421"/>
              </p:ext>
            </p:extLst>
          </p:nvPr>
        </p:nvGraphicFramePr>
        <p:xfrm>
          <a:off x="539750" y="2528887"/>
          <a:ext cx="11101388" cy="338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347">
                  <a:extLst>
                    <a:ext uri="{9D8B030D-6E8A-4147-A177-3AD203B41FA5}">
                      <a16:colId xmlns:a16="http://schemas.microsoft.com/office/drawing/2014/main" val="1284648161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06006565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696069941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3976912911"/>
                    </a:ext>
                  </a:extLst>
                </a:gridCol>
              </a:tblGrid>
              <a:tr h="676477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Y_hat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–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Y_hat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36290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990000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403672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ɳ.X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304201"/>
                  </a:ext>
                </a:extLst>
              </a:tr>
              <a:tr h="676477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sz="18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ɳ.X</a:t>
                      </a:r>
                      <a:r>
                        <a:rPr lang="en-US" sz="18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31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937A-6C12-FB28-9A8F-C72CC16C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the Logistic Regression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8E050E-C2D1-8BE8-0F66-64120C0E4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950" y="2528888"/>
            <a:ext cx="6316987" cy="3779837"/>
          </a:xfrm>
        </p:spPr>
      </p:pic>
    </p:spTree>
    <p:extLst>
      <p:ext uri="{BB962C8B-B14F-4D97-AF65-F5344CB8AC3E}">
        <p14:creationId xmlns:p14="http://schemas.microsoft.com/office/powerpoint/2010/main" val="151939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4774-FD1C-E010-7AE8-E548C9FB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F58B-44B3-24CA-D087-D2B1CE64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modifies the misclassified points</a:t>
            </a:r>
          </a:p>
          <a:p>
            <a:r>
              <a:rPr lang="en-US" dirty="0"/>
              <a:t>Runs only till all the points are correctly classified</a:t>
            </a:r>
          </a:p>
          <a:p>
            <a:r>
              <a:rPr lang="en-US" dirty="0"/>
              <a:t>Uses the step 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01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361E1E"/>
      </a:dk2>
      <a:lt2>
        <a:srgbClr val="E2E5E8"/>
      </a:lt2>
      <a:accent1>
        <a:srgbClr val="C98447"/>
      </a:accent1>
      <a:accent2>
        <a:srgbClr val="B73C35"/>
      </a:accent2>
      <a:accent3>
        <a:srgbClr val="C94776"/>
      </a:accent3>
      <a:accent4>
        <a:srgbClr val="B7359B"/>
      </a:accent4>
      <a:accent5>
        <a:srgbClr val="AF47C9"/>
      </a:accent5>
      <a:accent6>
        <a:srgbClr val="6735B7"/>
      </a:accent6>
      <a:hlink>
        <a:srgbClr val="BB3F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749</Words>
  <Application>Microsoft Office PowerPoint</Application>
  <PresentationFormat>Widescreen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Avenir Next LT Pro</vt:lpstr>
      <vt:lpstr>Avenir Next LT Pro (Body)</vt:lpstr>
      <vt:lpstr>Bell MT</vt:lpstr>
      <vt:lpstr>Bell MT (Headings)</vt:lpstr>
      <vt:lpstr>Calibri</vt:lpstr>
      <vt:lpstr>Cambria Math</vt:lpstr>
      <vt:lpstr>Lato</vt:lpstr>
      <vt:lpstr>Open Sans</vt:lpstr>
      <vt:lpstr>Wingdings</vt:lpstr>
      <vt:lpstr>GlowVTI</vt:lpstr>
      <vt:lpstr>Logistic Regression</vt:lpstr>
      <vt:lpstr>Logistic Regression</vt:lpstr>
      <vt:lpstr>Drawback of Linear Regression</vt:lpstr>
      <vt:lpstr>Requirement</vt:lpstr>
      <vt:lpstr>Perceptron Trick</vt:lpstr>
      <vt:lpstr>Algorithm</vt:lpstr>
      <vt:lpstr>Example</vt:lpstr>
      <vt:lpstr>Comparison with the Logistic Regression</vt:lpstr>
      <vt:lpstr>Limitation</vt:lpstr>
      <vt:lpstr>Sigmoid Function</vt:lpstr>
      <vt:lpstr>Impact of sigmoid</vt:lpstr>
      <vt:lpstr>Example</vt:lpstr>
      <vt:lpstr>Comparison with the Logistic Regression</vt:lpstr>
      <vt:lpstr>Maximum likelihood</vt:lpstr>
      <vt:lpstr>Binary Cross Entropy/Logs Loss  </vt:lpstr>
      <vt:lpstr>Derivative of the Sigmoid function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Gradient Decent For Logistic Regression</vt:lpstr>
      <vt:lpstr>Partial derivative of loss function w.r.t “w”</vt:lpstr>
      <vt:lpstr>PowerPoint Presentation</vt:lpstr>
      <vt:lpstr>PowerPoint Presentation</vt:lpstr>
      <vt:lpstr>Comparison with the Logistic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Anushree S</dc:creator>
  <cp:lastModifiedBy>Anushree S</cp:lastModifiedBy>
  <cp:revision>12</cp:revision>
  <dcterms:created xsi:type="dcterms:W3CDTF">2023-01-24T14:53:24Z</dcterms:created>
  <dcterms:modified xsi:type="dcterms:W3CDTF">2023-02-03T06:47:51Z</dcterms:modified>
</cp:coreProperties>
</file>